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0836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6259" cy="342900"/>
          </a:xfrm>
          <a:prstGeom prst="rect">
            <a:avLst/>
          </a:prstGeom>
        </p:spPr>
        <p:txBody>
          <a:bodyPr vert="horz" lIns="91084" tIns="45542" rIns="91084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45314" y="0"/>
            <a:ext cx="3936259" cy="342900"/>
          </a:xfrm>
          <a:prstGeom prst="rect">
            <a:avLst/>
          </a:prstGeom>
        </p:spPr>
        <p:txBody>
          <a:bodyPr vert="horz" lIns="91084" tIns="45542" rIns="91084" bIns="4554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36259" cy="342900"/>
          </a:xfrm>
          <a:prstGeom prst="rect">
            <a:avLst/>
          </a:prstGeom>
        </p:spPr>
        <p:txBody>
          <a:bodyPr vert="horz" lIns="91084" tIns="45542" rIns="91084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45314" y="6513910"/>
            <a:ext cx="3936259" cy="342900"/>
          </a:xfrm>
          <a:prstGeom prst="rect">
            <a:avLst/>
          </a:prstGeom>
        </p:spPr>
        <p:txBody>
          <a:bodyPr vert="horz" lIns="91084" tIns="45542" rIns="91084" bIns="45542" rtlCol="0" anchor="b"/>
          <a:lstStyle>
            <a:lvl1pPr algn="r">
              <a:defRPr sz="1200"/>
            </a:lvl1pPr>
          </a:lstStyle>
          <a:p>
            <a:fld id="{8FDEFDDB-2B72-4BFC-9F54-7D3E300A4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317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6259" cy="342900"/>
          </a:xfrm>
          <a:prstGeom prst="rect">
            <a:avLst/>
          </a:prstGeom>
        </p:spPr>
        <p:txBody>
          <a:bodyPr vert="horz" lIns="91084" tIns="45542" rIns="91084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5314" y="0"/>
            <a:ext cx="3936259" cy="342900"/>
          </a:xfrm>
          <a:prstGeom prst="rect">
            <a:avLst/>
          </a:prstGeom>
        </p:spPr>
        <p:txBody>
          <a:bodyPr vert="horz" lIns="91084" tIns="45542" rIns="91084" bIns="4554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4" tIns="45542" rIns="91084" bIns="455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8368" y="3257550"/>
            <a:ext cx="7266940" cy="3086100"/>
          </a:xfrm>
          <a:prstGeom prst="rect">
            <a:avLst/>
          </a:prstGeom>
        </p:spPr>
        <p:txBody>
          <a:bodyPr vert="horz" lIns="91084" tIns="45542" rIns="91084" bIns="455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36259" cy="342900"/>
          </a:xfrm>
          <a:prstGeom prst="rect">
            <a:avLst/>
          </a:prstGeom>
        </p:spPr>
        <p:txBody>
          <a:bodyPr vert="horz" lIns="91084" tIns="45542" rIns="91084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5314" y="6513910"/>
            <a:ext cx="3936259" cy="342900"/>
          </a:xfrm>
          <a:prstGeom prst="rect">
            <a:avLst/>
          </a:prstGeom>
        </p:spPr>
        <p:txBody>
          <a:bodyPr vert="horz" lIns="91084" tIns="45542" rIns="91084" bIns="45542" rtlCol="0" anchor="b"/>
          <a:lstStyle>
            <a:lvl1pPr algn="r">
              <a:defRPr sz="1200"/>
            </a:lvl1pPr>
          </a:lstStyle>
          <a:p>
            <a:fld id="{20532E49-7DCE-4A4F-86C2-F06F7E3C8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440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32E49-7DCE-4A4F-86C2-F06F7E3C8E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54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Test</a:t>
            </a:r>
            <a:r>
              <a:rPr lang="en-US" baseline="0" dirty="0" smtClean="0"/>
              <a:t> review and preparation </a:t>
            </a:r>
            <a:r>
              <a:rPr lang="en-US" baseline="0" smtClean="0"/>
              <a:t>for project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32E49-7DCE-4A4F-86C2-F06F7E3C8EF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Test</a:t>
            </a:r>
            <a:r>
              <a:rPr lang="en-US" baseline="0" dirty="0" smtClean="0"/>
              <a:t> review and preparation </a:t>
            </a:r>
            <a:r>
              <a:rPr lang="en-US" baseline="0" smtClean="0"/>
              <a:t>for project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32E49-7DCE-4A4F-86C2-F06F7E3C8EF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Test</a:t>
            </a:r>
            <a:r>
              <a:rPr lang="en-US" baseline="0" dirty="0" smtClean="0"/>
              <a:t> review and preparation </a:t>
            </a:r>
            <a:r>
              <a:rPr lang="en-US" baseline="0" smtClean="0"/>
              <a:t>for project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32E49-7DCE-4A4F-86C2-F06F7E3C8E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7338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E49-7DCE-4A4F-86C2-F06F7E3C8E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1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7338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Apple, </a:t>
            </a:r>
            <a:r>
              <a:rPr lang="en-US" dirty="0" err="1" smtClean="0"/>
              <a:t>Inc</a:t>
            </a:r>
            <a:r>
              <a:rPr lang="en-US" dirty="0" smtClean="0"/>
              <a:t> to conduct basic SWOT Analysis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E49-7DCE-4A4F-86C2-F06F7E3C8E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7338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836">
              <a:defRPr/>
            </a:pPr>
            <a:r>
              <a:rPr lang="en-US" dirty="0" smtClean="0"/>
              <a:t>Used Apple, </a:t>
            </a:r>
            <a:r>
              <a:rPr lang="en-US" dirty="0" err="1" smtClean="0"/>
              <a:t>Inc</a:t>
            </a:r>
            <a:r>
              <a:rPr lang="en-US" dirty="0" smtClean="0"/>
              <a:t> to conduct basic SWOT Analysis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E49-7DCE-4A4F-86C2-F06F7E3C8E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0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32E49-7DCE-4A4F-86C2-F06F7E3C8E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32E49-7DCE-4A4F-86C2-F06F7E3C8E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3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E49-7DCE-4A4F-86C2-F06F7E3C8E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7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2E49-7DCE-4A4F-86C2-F06F7E3C8E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08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Test</a:t>
            </a:r>
            <a:r>
              <a:rPr lang="en-US" baseline="0" dirty="0" smtClean="0"/>
              <a:t> review and preparation for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32E49-7DCE-4A4F-86C2-F06F7E3C8EF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1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8" y="6377460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9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9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1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F5D0A5F-5667-4943-BE93-7BDEEFDF0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2" y="1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F5D0A5F-5667-4943-BE93-7BDEEFDF03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about/company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idays.com.cy/AboutUs/VisionValuesofTGIFridays.aspx" TargetMode="External"/><Relationship Id="rId5" Type="http://schemas.openxmlformats.org/officeDocument/2006/relationships/hyperlink" Target="http://www.rubytuesday.com/our-story" TargetMode="External"/><Relationship Id="rId4" Type="http://schemas.openxmlformats.org/officeDocument/2006/relationships/hyperlink" Target="http://www.underarmour.jobs/our-mission.as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esrc=s&amp;frm=1&amp;source=images&amp;cd=&amp;cad=rja&amp;docid=QTX39EcyqY5ZfM&amp;tbnid=_OCzAOFldXja_M:&amp;ved=0CAUQjRw&amp;url=http://businessplanning.org/sam-definition/&amp;ei=pLFvUsPHOq6s4APyyoGQDQ&amp;bvm=bv.55123115,d.dmg&amp;psig=AFQjCNH40wmycmmg33BPEwQTJDI7TaZCSQ&amp;ust=1383138056684865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tofservice.com/bigfiv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luescentre.com/products__services/?sec=personal_values_assessment_(pva)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prezi.com/gl6qiz2xqqs3/introducing-the-online-buyer-of-2012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Marketing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frair\AppData\Local\Microsoft\Windows\Temporary Internet Files\Content.IE5\19S3PS8D\MC9004452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6253" y="4572000"/>
            <a:ext cx="193291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Marketing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5192"/>
            <a:ext cx="8991600" cy="5082809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Situation Analysis</a:t>
            </a:r>
          </a:p>
          <a:p>
            <a:pPr lvl="1"/>
            <a:r>
              <a:rPr lang="en-US" dirty="0" smtClean="0"/>
              <a:t>SWOT analysis – internal and external factors</a:t>
            </a:r>
          </a:p>
          <a:p>
            <a:pPr lvl="1"/>
            <a:r>
              <a:rPr lang="en-US" dirty="0" smtClean="0"/>
              <a:t>Environmental scan</a:t>
            </a:r>
          </a:p>
          <a:p>
            <a:r>
              <a:rPr lang="en-US" sz="3600" dirty="0" smtClean="0"/>
              <a:t>Goals and Objectives </a:t>
            </a:r>
            <a:r>
              <a:rPr lang="en-US" dirty="0" smtClean="0"/>
              <a:t>– what will the plan accomplish?</a:t>
            </a:r>
          </a:p>
          <a:p>
            <a:pPr lvl="1"/>
            <a:r>
              <a:rPr lang="en-US" dirty="0" smtClean="0"/>
              <a:t>An objective </a:t>
            </a:r>
            <a:r>
              <a:rPr lang="en-US" u="sng" dirty="0" smtClean="0"/>
              <a:t>must have </a:t>
            </a:r>
            <a:r>
              <a:rPr lang="en-US" dirty="0" smtClean="0"/>
              <a:t>one topic per objective, </a:t>
            </a:r>
            <a:r>
              <a:rPr lang="en-US" u="sng" dirty="0" smtClean="0"/>
              <a:t>must be</a:t>
            </a:r>
            <a:r>
              <a:rPr lang="en-US" dirty="0" smtClean="0"/>
              <a:t> specific, realistic, measurable, and have a time frame</a:t>
            </a:r>
          </a:p>
          <a:p>
            <a:pPr lvl="2"/>
            <a:r>
              <a:rPr lang="en-US" dirty="0" smtClean="0"/>
              <a:t>Specific - NOT “better than the competitor”</a:t>
            </a:r>
          </a:p>
          <a:p>
            <a:pPr lvl="2"/>
            <a:r>
              <a:rPr lang="en-US" dirty="0" smtClean="0"/>
              <a:t>Measurable – how can you evaluate this? Percentage increase</a:t>
            </a:r>
          </a:p>
          <a:p>
            <a:pPr lvl="3"/>
            <a:r>
              <a:rPr lang="en-US" dirty="0" smtClean="0"/>
              <a:t>To increase dollar sales by 15 percent as compared to the same time last year</a:t>
            </a:r>
          </a:p>
          <a:p>
            <a:pPr lvl="2"/>
            <a:r>
              <a:rPr lang="en-US" dirty="0" smtClean="0"/>
              <a:t>Time – specific (6 months) or relative (same time last year)</a:t>
            </a:r>
          </a:p>
          <a:p>
            <a:pPr lvl="1"/>
            <a:r>
              <a:rPr lang="en-US" dirty="0"/>
              <a:t>Marketing Objectives</a:t>
            </a:r>
          </a:p>
          <a:p>
            <a:pPr lvl="1"/>
            <a:r>
              <a:rPr lang="en-US" dirty="0"/>
              <a:t>Financial Objectives</a:t>
            </a:r>
          </a:p>
          <a:p>
            <a:pPr lvl="1"/>
            <a:r>
              <a:rPr lang="en-US" dirty="0" smtClean="0"/>
              <a:t>Company’s mission</a:t>
            </a:r>
          </a:p>
          <a:p>
            <a:pPr lvl="2"/>
            <a:r>
              <a:rPr lang="en-US" dirty="0" smtClean="0"/>
              <a:t>The focus for a firm’s goals with its explanation of the company’s core competencies  </a:t>
            </a:r>
          </a:p>
          <a:p>
            <a:pPr lvl="2"/>
            <a:r>
              <a:rPr lang="en-US" dirty="0" smtClean="0">
                <a:hlinkClick r:id="rId3"/>
              </a:rPr>
              <a:t>Google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hlinkClick r:id="rId4"/>
              </a:rPr>
              <a:t>Under </a:t>
            </a:r>
            <a:r>
              <a:rPr lang="en-US" dirty="0" err="1" smtClean="0">
                <a:hlinkClick r:id="rId4"/>
              </a:rPr>
              <a:t>Armour</a:t>
            </a:r>
            <a:r>
              <a:rPr lang="en-US" dirty="0" smtClean="0"/>
              <a:t>     </a:t>
            </a:r>
            <a:r>
              <a:rPr lang="en-US" dirty="0" smtClean="0">
                <a:hlinkClick r:id="rId5"/>
              </a:rPr>
              <a:t>Ruby Tuesday</a:t>
            </a:r>
            <a:r>
              <a:rPr lang="en-US" dirty="0" smtClean="0"/>
              <a:t>     </a:t>
            </a:r>
            <a:r>
              <a:rPr lang="en-US" dirty="0" smtClean="0">
                <a:hlinkClick r:id="rId6"/>
              </a:rPr>
              <a:t>TGI Friday's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frair\AppData\Local\Microsoft\Windows\Temporary Internet Files\Content.IE5\19S3PS8D\MC9003384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55" y="3409406"/>
            <a:ext cx="1342711" cy="166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Marketing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5192"/>
            <a:ext cx="8915400" cy="50828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Marketing Strategies</a:t>
            </a:r>
          </a:p>
          <a:p>
            <a:pPr lvl="1"/>
            <a:r>
              <a:rPr lang="en-US" dirty="0" smtClean="0"/>
              <a:t>Identifies target markets and sets marketing mix choices that focus on those markets. </a:t>
            </a:r>
          </a:p>
          <a:p>
            <a:pPr lvl="1"/>
            <a:r>
              <a:rPr lang="en-US" dirty="0" smtClean="0"/>
              <a:t>Meets the needs and wants of customer and the objectives</a:t>
            </a:r>
          </a:p>
          <a:p>
            <a:pPr lvl="1"/>
            <a:r>
              <a:rPr lang="en-US" dirty="0" smtClean="0"/>
              <a:t>Effective:  focus on the key points of difference</a:t>
            </a:r>
          </a:p>
          <a:p>
            <a:pPr lvl="2"/>
            <a:r>
              <a:rPr lang="en-US" dirty="0" smtClean="0"/>
              <a:t>The advantage of a company, the product, a superior distribution system, creative campaigning, competitive pricing</a:t>
            </a:r>
          </a:p>
          <a:p>
            <a:pPr lvl="2"/>
            <a:r>
              <a:rPr lang="en-US" dirty="0" smtClean="0"/>
              <a:t>Use your marketing mix to guide you!</a:t>
            </a:r>
          </a:p>
          <a:p>
            <a:pPr lvl="1"/>
            <a:r>
              <a:rPr lang="en-US" dirty="0" smtClean="0"/>
              <a:t>Results of a SWOT analysis should aid areas of focus and ideas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frair\AppData\Local\Microsoft\Windows\Temporary Internet Files\Content.IE5\8NJLG967\MP900446452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7857"/>
          <a:stretch/>
        </p:blipFill>
        <p:spPr bwMode="auto">
          <a:xfrm>
            <a:off x="7341327" y="1447801"/>
            <a:ext cx="1828800" cy="15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Marketing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5192"/>
            <a:ext cx="8839200" cy="49304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Implementation:</a:t>
            </a:r>
          </a:p>
          <a:p>
            <a:pPr lvl="1"/>
            <a:r>
              <a:rPr lang="en-US" dirty="0" smtClean="0"/>
              <a:t>Make the Plan, Work the Plan</a:t>
            </a:r>
          </a:p>
          <a:p>
            <a:pPr lvl="1"/>
            <a:r>
              <a:rPr lang="en-US" dirty="0" smtClean="0"/>
              <a:t>Putting the marketing plan into action and managing it</a:t>
            </a:r>
          </a:p>
          <a:p>
            <a:pPr lvl="2"/>
            <a:r>
              <a:rPr lang="en-US" dirty="0" smtClean="0"/>
              <a:t>Obtaining financial resources, management, and staffing</a:t>
            </a:r>
          </a:p>
          <a:p>
            <a:pPr lvl="2"/>
            <a:r>
              <a:rPr lang="en-US" dirty="0" smtClean="0"/>
              <a:t>Timetables are useful!</a:t>
            </a:r>
          </a:p>
          <a:p>
            <a:pPr lvl="1"/>
            <a:r>
              <a:rPr lang="en-US" dirty="0" smtClean="0"/>
              <a:t>Outline the schedule of activities, job assignments, sales forecasts, budgets, details of each, and who will be responsible for each</a:t>
            </a:r>
          </a:p>
          <a:p>
            <a:pPr lvl="2"/>
            <a:r>
              <a:rPr lang="en-US" dirty="0"/>
              <a:t>COMMUNICATION IS A MUST!</a:t>
            </a:r>
          </a:p>
          <a:p>
            <a:pPr lvl="2"/>
            <a:r>
              <a:rPr lang="en-US" u="sng" dirty="0" smtClean="0"/>
              <a:t>Sales Forecast: </a:t>
            </a:r>
            <a:r>
              <a:rPr lang="en-US" dirty="0" smtClean="0"/>
              <a:t>the projection of probable future sales in units or dollars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9"/>
          <a:stretch/>
        </p:blipFill>
        <p:spPr bwMode="auto">
          <a:xfrm>
            <a:off x="6934201" y="4339154"/>
            <a:ext cx="2033451" cy="249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Marketing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5192"/>
            <a:ext cx="7391400" cy="49304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Evaluation and Control</a:t>
            </a:r>
          </a:p>
          <a:p>
            <a:pPr lvl="1"/>
            <a:r>
              <a:rPr lang="en-US" dirty="0" smtClean="0"/>
              <a:t>Measures that will be used to evaluate the plan will be discussed</a:t>
            </a:r>
          </a:p>
          <a:p>
            <a:pPr lvl="2"/>
            <a:r>
              <a:rPr lang="en-US" dirty="0" smtClean="0"/>
              <a:t>Explain exactly how a specific objective will be measured and who will be responsible for providing that evaluation</a:t>
            </a:r>
          </a:p>
          <a:p>
            <a:r>
              <a:rPr lang="en-US" dirty="0" smtClean="0"/>
              <a:t>Performance Standards and Evaluation</a:t>
            </a:r>
          </a:p>
          <a:p>
            <a:pPr lvl="1"/>
            <a:r>
              <a:rPr lang="en-US" dirty="0" smtClean="0"/>
              <a:t>The expectation for performance that reflects the plan’s objectives. </a:t>
            </a:r>
          </a:p>
          <a:p>
            <a:pPr lvl="2"/>
            <a:r>
              <a:rPr lang="en-US" dirty="0" smtClean="0"/>
              <a:t>Example: sales did not reach the forecast – recent economic conditions = revisions made to forecasts</a:t>
            </a:r>
          </a:p>
          <a:p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The section of the marketing plan that includes supplemental materials (financial statements, sample ads)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324600" cy="68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50828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Conclusion</a:t>
            </a:r>
          </a:p>
          <a:p>
            <a:pPr lvl="1"/>
            <a:r>
              <a:rPr lang="en-US" dirty="0"/>
              <a:t>Continuous evaluation of the three phases of the marketing process</a:t>
            </a:r>
          </a:p>
          <a:p>
            <a:pPr lvl="2"/>
            <a:r>
              <a:rPr lang="en-US" dirty="0"/>
              <a:t>Planning, implementation, and control</a:t>
            </a:r>
          </a:p>
          <a:p>
            <a:pPr lvl="1"/>
            <a:r>
              <a:rPr lang="en-US" dirty="0" smtClean="0"/>
              <a:t>Key question:</a:t>
            </a:r>
          </a:p>
          <a:p>
            <a:pPr lvl="2"/>
            <a:r>
              <a:rPr lang="en-US" dirty="0" smtClean="0"/>
              <a:t>Did we accomplish the objectives listed in the marketing plan within the boundaries of the plan</a:t>
            </a:r>
          </a:p>
          <a:p>
            <a:pPr lvl="1"/>
            <a:r>
              <a:rPr lang="en-US" dirty="0" smtClean="0"/>
              <a:t>Marketing audit evaluates a company’s marketing objectives, strategies, budgets, organization, and performance</a:t>
            </a:r>
          </a:p>
          <a:p>
            <a:pPr lvl="2"/>
            <a:r>
              <a:rPr lang="en-US" dirty="0" smtClean="0"/>
              <a:t>Identifies problem areas in marketing operations</a:t>
            </a:r>
          </a:p>
          <a:p>
            <a:pPr lvl="3"/>
            <a:r>
              <a:rPr lang="en-US" dirty="0" smtClean="0"/>
              <a:t>Usually conducted once a year, but informally on a continuous basis</a:t>
            </a:r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– to Hand 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What is a SWOT analysis and why is it helpful?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How can a business use a SWOT analysis and an environmental scan to create a marketing plan?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Why are evaluation and control important elements of a marketing plan?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How can a country’s current economic situation impact a business’s marketing plan?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Review-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company’s current sales revenue is $1,386,000 and its marketing objective is to increase sales by 10 percent in the next year, what is the dollar sales goal for the following year?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Segmentation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and Analyzing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2"/>
            <a:ext cx="8458200" cy="49304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Look for ways to connect with current and potential customers</a:t>
            </a:r>
          </a:p>
          <a:p>
            <a:pPr lvl="1"/>
            <a:r>
              <a:rPr lang="en-US" dirty="0" smtClean="0"/>
              <a:t>Get to know them well</a:t>
            </a:r>
          </a:p>
          <a:p>
            <a:pPr lvl="2"/>
            <a:r>
              <a:rPr lang="en-US" dirty="0" smtClean="0"/>
              <a:t>Where do they live?</a:t>
            </a:r>
          </a:p>
          <a:p>
            <a:pPr lvl="2"/>
            <a:r>
              <a:rPr lang="en-US" dirty="0" smtClean="0"/>
              <a:t>What is their income?</a:t>
            </a:r>
          </a:p>
          <a:p>
            <a:pPr lvl="2"/>
            <a:r>
              <a:rPr lang="en-US" dirty="0" smtClean="0"/>
              <a:t>Age?</a:t>
            </a:r>
          </a:p>
          <a:p>
            <a:pPr lvl="2"/>
            <a:r>
              <a:rPr lang="en-US" dirty="0" smtClean="0"/>
              <a:t>Ethnic background?</a:t>
            </a:r>
          </a:p>
          <a:p>
            <a:pPr lvl="2"/>
            <a:r>
              <a:rPr lang="en-US" dirty="0" smtClean="0"/>
              <a:t>Activities?</a:t>
            </a:r>
          </a:p>
          <a:p>
            <a:pPr lvl="2"/>
            <a:r>
              <a:rPr lang="en-US" dirty="0" smtClean="0"/>
              <a:t>Values?</a:t>
            </a:r>
          </a:p>
          <a:p>
            <a:pPr lvl="2"/>
            <a:r>
              <a:rPr lang="en-US" dirty="0" smtClean="0"/>
              <a:t>Interests?</a:t>
            </a:r>
          </a:p>
          <a:p>
            <a:pPr lvl="3"/>
            <a:r>
              <a:rPr lang="en-US" dirty="0" smtClean="0"/>
              <a:t>What do they all have in common? </a:t>
            </a:r>
            <a:endParaRPr lang="en-US" dirty="0"/>
          </a:p>
        </p:txBody>
      </p:sp>
      <p:pic>
        <p:nvPicPr>
          <p:cNvPr id="2050" name="Picture 2" descr="C:\Users\efrair\AppData\Local\Microsoft\Windows\Temporary Internet Files\Content.IE5\S3DSAQPP\MP9004118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313320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</a:p>
          <a:p>
            <a:pPr lvl="1"/>
            <a:r>
              <a:rPr lang="en-US" dirty="0" smtClean="0"/>
              <a:t>An assessment of a company’s strengths, weaknesses, opportunities and threats</a:t>
            </a:r>
          </a:p>
          <a:p>
            <a:pPr lvl="1"/>
            <a:r>
              <a:rPr lang="en-US" dirty="0" smtClean="0"/>
              <a:t>An analysis list of everything that can foster their business’s success and what could make it fail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frair\AppData\Local\Microsoft\Windows\Temporary Internet Files\Content.IE5\19S3PS8D\MP9003874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55664"/>
            <a:ext cx="1143000" cy="16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2"/>
            <a:ext cx="8534400" cy="50066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process of classifying people who form a given market into even smaller groups</a:t>
            </a:r>
          </a:p>
          <a:p>
            <a:r>
              <a:rPr lang="en-US" dirty="0" smtClean="0"/>
              <a:t>Example:  Market for Jeans</a:t>
            </a:r>
          </a:p>
          <a:p>
            <a:pPr lvl="1"/>
            <a:r>
              <a:rPr lang="en-US" dirty="0" smtClean="0"/>
              <a:t>Who? Price? Special Features?</a:t>
            </a:r>
          </a:p>
          <a:p>
            <a:pPr lvl="2"/>
            <a:r>
              <a:rPr lang="en-US" dirty="0" smtClean="0"/>
              <a:t>Age: kids, teens, adults</a:t>
            </a:r>
          </a:p>
          <a:p>
            <a:pPr lvl="2"/>
            <a:r>
              <a:rPr lang="en-US" dirty="0" smtClean="0"/>
              <a:t>Price: Different income levels</a:t>
            </a:r>
            <a:r>
              <a:rPr lang="en-US" dirty="0"/>
              <a:t> </a:t>
            </a:r>
            <a:r>
              <a:rPr lang="en-US" dirty="0" smtClean="0"/>
              <a:t>(socio-economic groups)</a:t>
            </a:r>
          </a:p>
          <a:p>
            <a:pPr lvl="2"/>
            <a:r>
              <a:rPr lang="en-US" dirty="0" smtClean="0"/>
              <a:t>Desired features: tight fit, comfortable fit, newest fashion, unique design</a:t>
            </a:r>
          </a:p>
          <a:p>
            <a:pPr lvl="1"/>
            <a:r>
              <a:rPr lang="en-US" dirty="0" smtClean="0"/>
              <a:t>Depending on answers, manufacturing will develop a unique marketing mix</a:t>
            </a:r>
          </a:p>
          <a:p>
            <a:pPr lvl="2"/>
            <a:r>
              <a:rPr lang="en-US" dirty="0" smtClean="0"/>
              <a:t>Which of these segments should we target?</a:t>
            </a:r>
          </a:p>
          <a:p>
            <a:pPr lvl="3"/>
            <a:r>
              <a:rPr lang="en-US" dirty="0" smtClean="0"/>
              <a:t>Costly to target 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Market </a:t>
            </a:r>
            <a:r>
              <a:rPr lang="en-US" dirty="0" smtClean="0"/>
              <a:t>Segmentation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markets to which you have an advantage over the competition</a:t>
            </a:r>
          </a:p>
          <a:p>
            <a:pPr lvl="1"/>
            <a:r>
              <a:rPr lang="en-US" dirty="0" smtClean="0"/>
              <a:t>Sustainable competitive advantage</a:t>
            </a:r>
          </a:p>
          <a:p>
            <a:r>
              <a:rPr lang="en-US" dirty="0" smtClean="0"/>
              <a:t>Companies study data generated by:</a:t>
            </a:r>
          </a:p>
          <a:p>
            <a:pPr lvl="1"/>
            <a:r>
              <a:rPr lang="en-US" dirty="0" smtClean="0"/>
              <a:t>Governments, private research firms, trade associations, and own research</a:t>
            </a:r>
          </a:p>
          <a:p>
            <a:pPr lvl="2"/>
            <a:r>
              <a:rPr lang="en-US" dirty="0" smtClean="0"/>
              <a:t>Examples: census data (age groups)</a:t>
            </a:r>
          </a:p>
          <a:p>
            <a:pPr lvl="2"/>
            <a:r>
              <a:rPr lang="en-US" dirty="0" smtClean="0"/>
              <a:t>CREATE A CUSTOMER PROFILE</a:t>
            </a:r>
          </a:p>
          <a:p>
            <a:pPr lvl="3"/>
            <a:r>
              <a:rPr lang="en-US" dirty="0" smtClean="0"/>
              <a:t>The more specific, the easier it is to get the right product in the intended customer</a:t>
            </a:r>
          </a:p>
        </p:txBody>
      </p:sp>
      <p:pic>
        <p:nvPicPr>
          <p:cNvPr id="4100" name="Picture 4" descr="C:\Users\efrair\AppData\Local\Microsoft\Windows\Temporary Internet Files\Content.IE5\S3DSAQPP\MP9004227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09" y="4191000"/>
            <a:ext cx="1478280" cy="14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usinessplanning.org/files/demographics-ven-diagra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28600"/>
            <a:ext cx="8001000" cy="739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2"/>
            <a:ext cx="9144000" cy="50828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Statistics that describe a population in terms of personal characteristics</a:t>
            </a:r>
          </a:p>
          <a:p>
            <a:pPr lvl="1"/>
            <a:r>
              <a:rPr lang="en-US" dirty="0" smtClean="0"/>
              <a:t>Age, gender, income, marital status, ethnic background, education, occupation</a:t>
            </a:r>
          </a:p>
          <a:p>
            <a:r>
              <a:rPr lang="en-US" dirty="0" smtClean="0"/>
              <a:t>Segment by </a:t>
            </a:r>
            <a:r>
              <a:rPr lang="en-US" u="sng" dirty="0" smtClean="0"/>
              <a:t>Age</a:t>
            </a:r>
          </a:p>
          <a:p>
            <a:pPr lvl="1"/>
            <a:r>
              <a:rPr lang="en-US" dirty="0" smtClean="0"/>
              <a:t>Example: Segment by generation</a:t>
            </a:r>
          </a:p>
          <a:p>
            <a:pPr lvl="2"/>
            <a:r>
              <a:rPr lang="en-US" dirty="0" smtClean="0"/>
              <a:t>Baby boom generation (1946 and 1964)</a:t>
            </a:r>
          </a:p>
          <a:p>
            <a:pPr lvl="3"/>
            <a:r>
              <a:rPr lang="en-US" dirty="0" smtClean="0"/>
              <a:t>Getting older can have 2 effects</a:t>
            </a:r>
          </a:p>
          <a:p>
            <a:pPr lvl="2"/>
            <a:r>
              <a:rPr lang="en-US" dirty="0" smtClean="0"/>
              <a:t>Generation X (Baby Bust)</a:t>
            </a:r>
          </a:p>
          <a:p>
            <a:pPr lvl="3"/>
            <a:r>
              <a:rPr lang="en-US" dirty="0" smtClean="0"/>
              <a:t>Followed by baby boom generation</a:t>
            </a:r>
          </a:p>
          <a:p>
            <a:pPr lvl="3"/>
            <a:r>
              <a:rPr lang="en-US" dirty="0" smtClean="0"/>
              <a:t>Children of dual-career or divorced parents</a:t>
            </a:r>
          </a:p>
          <a:p>
            <a:pPr lvl="3"/>
            <a:r>
              <a:rPr lang="en-US" dirty="0" smtClean="0"/>
              <a:t>Savvy yet skeptical consumers - Due to media exposure, marketers should use images, sounds, humor, etc. </a:t>
            </a:r>
          </a:p>
          <a:p>
            <a:pPr lvl="2"/>
            <a:r>
              <a:rPr lang="en-US" dirty="0" smtClean="0"/>
              <a:t>Generation Y (Echo boomers or Millennium Generation)</a:t>
            </a:r>
          </a:p>
          <a:p>
            <a:pPr lvl="3"/>
            <a:r>
              <a:rPr lang="en-US" dirty="0" smtClean="0"/>
              <a:t>Sons and daughters </a:t>
            </a:r>
            <a:r>
              <a:rPr lang="en-US" u="sng" dirty="0" smtClean="0"/>
              <a:t>of the later </a:t>
            </a:r>
            <a:r>
              <a:rPr lang="en-US" dirty="0" smtClean="0"/>
              <a:t>baby boomers</a:t>
            </a:r>
          </a:p>
          <a:p>
            <a:pPr lvl="3"/>
            <a:r>
              <a:rPr lang="en-US" dirty="0" smtClean="0"/>
              <a:t>More racially and ethnically divers and more spending power – tech users</a:t>
            </a:r>
          </a:p>
          <a:p>
            <a:pPr lvl="3"/>
            <a:endParaRPr lang="en-US" dirty="0"/>
          </a:p>
        </p:txBody>
      </p:sp>
      <p:pic>
        <p:nvPicPr>
          <p:cNvPr id="1026" name="Picture 2" descr="C:\Users\efrair\AppData\Local\Microsoft\Windows\Temporary Internet Files\Content.IE5\8NJLG967\MP90038728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35" y="3124200"/>
            <a:ext cx="3204673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2"/>
            <a:ext cx="8991600" cy="5006608"/>
          </a:xfrm>
        </p:spPr>
        <p:txBody>
          <a:bodyPr>
            <a:normAutofit/>
          </a:bodyPr>
          <a:lstStyle/>
          <a:p>
            <a:r>
              <a:rPr lang="en-US" dirty="0" smtClean="0"/>
              <a:t>Segment by </a:t>
            </a:r>
            <a:r>
              <a:rPr lang="en-US" u="sng" dirty="0" smtClean="0"/>
              <a:t>Gender</a:t>
            </a:r>
            <a:endParaRPr lang="en-US" dirty="0" smtClean="0"/>
          </a:p>
          <a:p>
            <a:pPr lvl="1"/>
            <a:r>
              <a:rPr lang="en-US" dirty="0" smtClean="0"/>
              <a:t>Example: Jockey</a:t>
            </a:r>
          </a:p>
          <a:p>
            <a:r>
              <a:rPr lang="en-US" dirty="0" smtClean="0"/>
              <a:t>Segment by </a:t>
            </a:r>
            <a:r>
              <a:rPr lang="en-US" u="sng" dirty="0" smtClean="0"/>
              <a:t>Income</a:t>
            </a:r>
            <a:endParaRPr lang="en-US" dirty="0" smtClean="0"/>
          </a:p>
          <a:p>
            <a:pPr lvl="1"/>
            <a:r>
              <a:rPr lang="en-US" dirty="0" smtClean="0"/>
              <a:t>2 types of income measurement:</a:t>
            </a:r>
          </a:p>
          <a:p>
            <a:pPr lvl="2"/>
            <a:r>
              <a:rPr lang="en-US" dirty="0" smtClean="0"/>
              <a:t>Disposable income</a:t>
            </a:r>
          </a:p>
          <a:p>
            <a:pPr lvl="3"/>
            <a:r>
              <a:rPr lang="en-US" dirty="0" smtClean="0"/>
              <a:t>Money left over after taking out taxes</a:t>
            </a:r>
          </a:p>
          <a:p>
            <a:pPr lvl="4"/>
            <a:r>
              <a:rPr lang="en-US" dirty="0" smtClean="0"/>
              <a:t>***Marketers who produce and distribute necessity items</a:t>
            </a:r>
          </a:p>
          <a:p>
            <a:pPr lvl="2"/>
            <a:r>
              <a:rPr lang="en-US" dirty="0" smtClean="0"/>
              <a:t>Discretionary income</a:t>
            </a:r>
          </a:p>
          <a:p>
            <a:pPr lvl="3"/>
            <a:r>
              <a:rPr lang="en-US" dirty="0" smtClean="0"/>
              <a:t>Money left after paying for basic living necessities</a:t>
            </a:r>
          </a:p>
          <a:p>
            <a:pPr lvl="4"/>
            <a:r>
              <a:rPr lang="en-US" dirty="0" smtClean="0"/>
              <a:t>Food, shelter, clothing</a:t>
            </a:r>
          </a:p>
          <a:p>
            <a:pPr lvl="5"/>
            <a:r>
              <a:rPr lang="en-US" dirty="0" smtClean="0"/>
              <a:t>***Marketers who sell luxury and premium products</a:t>
            </a:r>
          </a:p>
          <a:p>
            <a:pPr lvl="3"/>
            <a:endParaRPr lang="en-US" dirty="0" smtClean="0"/>
          </a:p>
        </p:txBody>
      </p:sp>
      <p:pic>
        <p:nvPicPr>
          <p:cNvPr id="2050" name="Picture 2" descr="C:\Users\efrair\AppData\Local\Microsoft\Windows\Temporary Internet Files\Content.IE5\S3DSAQPP\MC9004453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52800"/>
            <a:ext cx="1637109" cy="120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frair\AppData\Local\Microsoft\Windows\Temporary Internet Files\Content.IE5\8NJLG967\MC9002343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30" y="5029200"/>
            <a:ext cx="189764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9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 by </a:t>
            </a:r>
            <a:r>
              <a:rPr lang="en-US" u="sng" dirty="0" smtClean="0"/>
              <a:t>Marital Status</a:t>
            </a:r>
            <a:endParaRPr lang="en-US" dirty="0" smtClean="0"/>
          </a:p>
          <a:p>
            <a:pPr lvl="1"/>
            <a:r>
              <a:rPr lang="en-US" dirty="0" smtClean="0"/>
              <a:t>U.S. Census: 50.7% of total households are married (80% in 1950)</a:t>
            </a:r>
          </a:p>
          <a:p>
            <a:pPr lvl="1"/>
            <a:r>
              <a:rPr lang="en-US" dirty="0" smtClean="0"/>
              <a:t>Married  couples with kids represent 25% of the population</a:t>
            </a:r>
          </a:p>
          <a:p>
            <a:r>
              <a:rPr lang="en-US" dirty="0" smtClean="0"/>
              <a:t>Segment by </a:t>
            </a:r>
            <a:r>
              <a:rPr lang="en-US" u="sng" dirty="0" smtClean="0"/>
              <a:t>Ethnicity</a:t>
            </a:r>
            <a:endParaRPr lang="en-US" dirty="0" smtClean="0"/>
          </a:p>
          <a:p>
            <a:pPr lvl="1"/>
            <a:r>
              <a:rPr lang="en-US" dirty="0" smtClean="0"/>
              <a:t>Increase in population partly due to immigration</a:t>
            </a:r>
          </a:p>
          <a:p>
            <a:pPr lvl="1"/>
            <a:r>
              <a:rPr lang="en-US" dirty="0" smtClean="0"/>
              <a:t>More diverse than ever before</a:t>
            </a:r>
          </a:p>
        </p:txBody>
      </p:sp>
      <p:pic>
        <p:nvPicPr>
          <p:cNvPr id="3074" name="Picture 2" descr="C:\Users\efrair\AppData\Local\Microsoft\Windows\Temporary Internet Files\Content.IE5\S3DSAQPP\MC900078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0" y="1577975"/>
            <a:ext cx="1841629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4" y="132082"/>
            <a:ext cx="8660028" cy="657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1" y="228600"/>
            <a:ext cx="366413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is it important to know this?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5374" y="3418843"/>
            <a:ext cx="8660028" cy="3286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4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Segmentation of the market based on where people live</a:t>
            </a:r>
          </a:p>
          <a:p>
            <a:pPr lvl="1"/>
            <a:r>
              <a:rPr lang="en-US" dirty="0" smtClean="0"/>
              <a:t>Closely related to demographics due to similarities among people within an area</a:t>
            </a:r>
          </a:p>
          <a:p>
            <a:pPr lvl="1"/>
            <a:r>
              <a:rPr lang="en-US" dirty="0" smtClean="0"/>
              <a:t>Segment:</a:t>
            </a:r>
          </a:p>
          <a:p>
            <a:pPr lvl="2"/>
            <a:r>
              <a:rPr lang="en-US" dirty="0" smtClean="0"/>
              <a:t>Local, regional, national, or global</a:t>
            </a:r>
          </a:p>
          <a:p>
            <a:pPr lvl="3"/>
            <a:r>
              <a:rPr lang="en-US" dirty="0" smtClean="0"/>
              <a:t>Examples: restaurant in town vs. Pepsi</a:t>
            </a:r>
          </a:p>
          <a:p>
            <a:pPr lvl="3"/>
            <a:endParaRPr lang="en-US" dirty="0"/>
          </a:p>
        </p:txBody>
      </p:sp>
      <p:pic>
        <p:nvPicPr>
          <p:cNvPr id="4101" name="Picture 5" descr="C:\Users\efrair\AppData\Local\Microsoft\Windows\Temporary Internet Files\Content.IE5\S3DSAQPP\MP9004278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86" y="4114800"/>
            <a:ext cx="322881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4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Geographics</a:t>
            </a:r>
            <a:r>
              <a:rPr lang="en-US" dirty="0" smtClean="0"/>
              <a:t> Continued….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2"/>
            <a:ext cx="8382000" cy="50066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Marketing to Latinos</a:t>
            </a:r>
          </a:p>
          <a:p>
            <a:pPr lvl="2"/>
            <a:r>
              <a:rPr lang="en-US" dirty="0" smtClean="0"/>
              <a:t>Know the top Hispanic Markets: LA, NY, Miami, Chicago, Houston</a:t>
            </a:r>
          </a:p>
          <a:p>
            <a:pPr lvl="3"/>
            <a:r>
              <a:rPr lang="en-US" dirty="0" smtClean="0"/>
              <a:t>Introduce a new line of Hispanic products, best place to market test them would be in these geographic regions</a:t>
            </a:r>
          </a:p>
          <a:p>
            <a:pPr lvl="1"/>
            <a:r>
              <a:rPr lang="en-US" dirty="0" smtClean="0"/>
              <a:t>55% of the African American population lives in the south</a:t>
            </a:r>
          </a:p>
          <a:p>
            <a:pPr lvl="2"/>
            <a:r>
              <a:rPr lang="en-US" dirty="0" smtClean="0"/>
              <a:t>However, largest populated cities are NY, Chicago, Detroit, Philadelphia, Houston, LA, Baltimore, Memphis, and Washington DC</a:t>
            </a:r>
          </a:p>
          <a:p>
            <a:pPr lvl="3"/>
            <a:r>
              <a:rPr lang="en-US" dirty="0" smtClean="0"/>
              <a:t>Market to African Americans, best to distribute to these areas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Geographics</a:t>
            </a:r>
            <a:r>
              <a:rPr lang="en-US" dirty="0"/>
              <a:t> Continued….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2"/>
            <a:ext cx="8686800" cy="48542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Children</a:t>
            </a:r>
          </a:p>
          <a:p>
            <a:pPr lvl="2"/>
            <a:r>
              <a:rPr lang="en-US" dirty="0" smtClean="0"/>
              <a:t>Utah and Alaska had the highest proportion (15%)</a:t>
            </a:r>
          </a:p>
          <a:p>
            <a:pPr lvl="2"/>
            <a:r>
              <a:rPr lang="en-US" dirty="0" smtClean="0"/>
              <a:t>Texas, Arizona, California, and Idaho (14%)</a:t>
            </a:r>
          </a:p>
          <a:p>
            <a:pPr lvl="1"/>
            <a:r>
              <a:rPr lang="en-US" dirty="0" smtClean="0"/>
              <a:t>2003 – 65+ years old</a:t>
            </a:r>
          </a:p>
          <a:p>
            <a:pPr lvl="2"/>
            <a:r>
              <a:rPr lang="en-US" dirty="0" smtClean="0"/>
              <a:t>California (3.8 million), Florida (2.9 million), NY (2.5 million), Texas (2.2 million), PA (1.9 million)</a:t>
            </a:r>
          </a:p>
          <a:p>
            <a:pPr lvl="1"/>
            <a:r>
              <a:rPr lang="en-US" dirty="0" smtClean="0"/>
              <a:t>2002 – median household Income of $55,000 or less</a:t>
            </a:r>
          </a:p>
          <a:p>
            <a:pPr lvl="2"/>
            <a:r>
              <a:rPr lang="en-US" dirty="0" smtClean="0"/>
              <a:t>Maryland, Alaska, Minnesota, New Hampshire, Connecticut, New Jersey, Delaware, Massachusetts</a:t>
            </a:r>
          </a:p>
          <a:p>
            <a:pPr lvl="3"/>
            <a:r>
              <a:rPr lang="en-US" dirty="0" smtClean="0"/>
              <a:t>Banks/financial institutions have interest as these are more likely to invest and hold insurance</a:t>
            </a:r>
          </a:p>
          <a:p>
            <a:pPr lvl="3"/>
            <a:r>
              <a:rPr lang="en-US" dirty="0" smtClean="0"/>
              <a:t>Makers of luxury items would also target these areas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SWOT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Company analysis</a:t>
            </a:r>
          </a:p>
          <a:p>
            <a:pPr lvl="1"/>
            <a:r>
              <a:rPr lang="en-US" dirty="0" smtClean="0"/>
              <a:t>What a company does well and where its weaknesses are (page 27)</a:t>
            </a:r>
          </a:p>
          <a:p>
            <a:pPr lvl="2"/>
            <a:r>
              <a:rPr lang="en-US" dirty="0" smtClean="0"/>
              <a:t>Staff related questions </a:t>
            </a:r>
          </a:p>
          <a:p>
            <a:pPr lvl="2"/>
            <a:r>
              <a:rPr lang="en-US" dirty="0" smtClean="0"/>
              <a:t>Financial Questions</a:t>
            </a:r>
          </a:p>
          <a:p>
            <a:pPr lvl="2"/>
            <a:r>
              <a:rPr lang="en-US" dirty="0" smtClean="0"/>
              <a:t>Production Capability Questions</a:t>
            </a:r>
          </a:p>
          <a:p>
            <a:pPr lvl="2"/>
            <a:r>
              <a:rPr lang="en-US" dirty="0" smtClean="0"/>
              <a:t>Marketing Mix</a:t>
            </a:r>
          </a:p>
          <a:p>
            <a:r>
              <a:rPr lang="en-US" dirty="0" smtClean="0"/>
              <a:t>Customer analysis</a:t>
            </a:r>
          </a:p>
          <a:p>
            <a:pPr lvl="1"/>
            <a:r>
              <a:rPr lang="en-US" dirty="0" smtClean="0"/>
              <a:t>Who? How do they differ? What, when, where and how much do they buy?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Competitive 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Grouping people with similar lifestyles, attitudes, values, and/or opinions</a:t>
            </a:r>
          </a:p>
          <a:p>
            <a:pPr lvl="1"/>
            <a:r>
              <a:rPr lang="en-US" dirty="0" smtClean="0"/>
              <a:t>How do they spend their time and money?</a:t>
            </a:r>
          </a:p>
          <a:p>
            <a:pPr lvl="1"/>
            <a:r>
              <a:rPr lang="en-US" dirty="0" smtClean="0"/>
              <a:t>What are their personality traits and motivation?</a:t>
            </a:r>
          </a:p>
          <a:p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Write down as many activities that you are involved in</a:t>
            </a:r>
          </a:p>
          <a:p>
            <a:pPr lvl="1"/>
            <a:r>
              <a:rPr lang="en-US" dirty="0" smtClean="0"/>
              <a:t>Look at magazines in stores – these will help identify the many activities people are involved in</a:t>
            </a:r>
          </a:p>
          <a:p>
            <a:pPr lvl="2"/>
            <a:r>
              <a:rPr lang="en-US" dirty="0" smtClean="0"/>
              <a:t>Each of these are market segments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Attitudes</a:t>
            </a:r>
          </a:p>
          <a:p>
            <a:pPr lvl="1"/>
            <a:r>
              <a:rPr lang="en-US" dirty="0" smtClean="0"/>
              <a:t>Taking responsibility for one’s health</a:t>
            </a:r>
          </a:p>
          <a:p>
            <a:pPr lvl="2"/>
            <a:r>
              <a:rPr lang="en-US" dirty="0" smtClean="0"/>
              <a:t>Eating healthier, becoming physically fit</a:t>
            </a:r>
          </a:p>
          <a:p>
            <a:pPr lvl="3"/>
            <a:r>
              <a:rPr lang="en-US" dirty="0" smtClean="0"/>
              <a:t>All trend setting issues for marketers</a:t>
            </a:r>
          </a:p>
          <a:p>
            <a:r>
              <a:rPr lang="en-US" dirty="0" smtClean="0"/>
              <a:t>Personality &amp; Values</a:t>
            </a:r>
          </a:p>
          <a:p>
            <a:pPr lvl="1"/>
            <a:r>
              <a:rPr lang="en-US" dirty="0" smtClean="0"/>
              <a:t>Personality characteristics and values</a:t>
            </a:r>
          </a:p>
          <a:p>
            <a:pPr lvl="2"/>
            <a:r>
              <a:rPr lang="en-US" dirty="0" smtClean="0">
                <a:hlinkClick r:id="rId3"/>
              </a:rPr>
              <a:t>Big 5 Activity</a:t>
            </a:r>
            <a:endParaRPr lang="en-US" dirty="0" smtClean="0"/>
          </a:p>
          <a:p>
            <a:pPr lvl="2"/>
            <a:r>
              <a:rPr lang="en-US" dirty="0" smtClean="0">
                <a:hlinkClick r:id="rId4"/>
              </a:rPr>
              <a:t>Personal Values Assessment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Looking at the benefits desired by consumers, shopping patterns and usage rate</a:t>
            </a:r>
          </a:p>
          <a:p>
            <a:pPr lvl="1"/>
            <a:r>
              <a:rPr lang="en-US" dirty="0" smtClean="0"/>
              <a:t>Regardless of socio-economic status, luxury/premium items are desired by all</a:t>
            </a:r>
          </a:p>
          <a:p>
            <a:r>
              <a:rPr lang="en-US" dirty="0" smtClean="0"/>
              <a:t>How do marketers use consumers’ behavioral patterns?  </a:t>
            </a:r>
            <a:r>
              <a:rPr lang="en-US" dirty="0" smtClean="0">
                <a:hlinkClick r:id="rId2"/>
              </a:rPr>
              <a:t>Online Buyer Behavior Research</a:t>
            </a:r>
            <a:endParaRPr lang="en-US" dirty="0" smtClean="0"/>
          </a:p>
          <a:p>
            <a:pPr lvl="1"/>
            <a:r>
              <a:rPr lang="en-US" dirty="0" smtClean="0"/>
              <a:t>Shopping patterns</a:t>
            </a:r>
            <a:r>
              <a:rPr lang="en-US" dirty="0"/>
              <a:t> </a:t>
            </a:r>
            <a:r>
              <a:rPr lang="en-US" dirty="0" smtClean="0"/>
              <a:t>– usage rates</a:t>
            </a:r>
          </a:p>
          <a:p>
            <a:pPr lvl="2"/>
            <a:r>
              <a:rPr lang="en-US" dirty="0" smtClean="0"/>
              <a:t>Most teenagers spend less than $50 a month on entertainment – girls spend 15% more on music than boys</a:t>
            </a:r>
          </a:p>
          <a:p>
            <a:pPr lvl="1"/>
            <a:r>
              <a:rPr lang="en-US" dirty="0" smtClean="0"/>
              <a:t>Classify according to the percentage of sales each group generates</a:t>
            </a:r>
          </a:p>
          <a:p>
            <a:pPr lvl="2"/>
            <a:r>
              <a:rPr lang="en-US" dirty="0" smtClean="0"/>
              <a:t>80/20 rule – 80% of a company’s sales are generated by 20% of its loyal customers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 Marketing </a:t>
            </a:r>
            <a:r>
              <a:rPr lang="en-US" dirty="0" err="1" smtClean="0"/>
              <a:t>vs</a:t>
            </a:r>
            <a:r>
              <a:rPr lang="en-US" dirty="0" smtClean="0"/>
              <a:t>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5192"/>
            <a:ext cx="8839200" cy="50066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Mass Marketing</a:t>
            </a:r>
          </a:p>
          <a:p>
            <a:pPr lvl="1"/>
            <a:r>
              <a:rPr lang="en-US" dirty="0" smtClean="0"/>
              <a:t>Using a single marketing strategy to reach all customers</a:t>
            </a:r>
          </a:p>
          <a:p>
            <a:pPr lvl="2"/>
            <a:r>
              <a:rPr lang="en-US" dirty="0" smtClean="0"/>
              <a:t>Used when few features differentiate them from competitors</a:t>
            </a:r>
          </a:p>
          <a:p>
            <a:pPr lvl="2"/>
            <a:r>
              <a:rPr lang="en-US" dirty="0" smtClean="0"/>
              <a:t>Usually through media: TV, radio, newspapers</a:t>
            </a:r>
          </a:p>
          <a:p>
            <a:pPr lvl="3"/>
            <a:r>
              <a:rPr lang="en-US" dirty="0" smtClean="0"/>
              <a:t>Examples: Necessities – Toothpaste</a:t>
            </a:r>
          </a:p>
          <a:p>
            <a:pPr lvl="2"/>
            <a:r>
              <a:rPr lang="en-US" dirty="0" smtClean="0"/>
              <a:t>Not used as much as once before as much can be segmented</a:t>
            </a:r>
          </a:p>
          <a:p>
            <a:pPr lvl="1"/>
            <a:r>
              <a:rPr lang="en-US" dirty="0" smtClean="0"/>
              <a:t>Opposite of Niche Market</a:t>
            </a:r>
          </a:p>
          <a:p>
            <a:pPr lvl="2"/>
            <a:r>
              <a:rPr lang="en-US" dirty="0" smtClean="0"/>
              <a:t>Specific Segmenting</a:t>
            </a:r>
          </a:p>
          <a:p>
            <a:pPr lvl="3"/>
            <a:r>
              <a:rPr lang="en-US" dirty="0" smtClean="0"/>
              <a:t>Example: YES Network</a:t>
            </a:r>
          </a:p>
          <a:p>
            <a:pPr lvl="1"/>
            <a:r>
              <a:rPr lang="en-US" i="1" dirty="0" smtClean="0"/>
              <a:t>Got Milk?</a:t>
            </a:r>
            <a:r>
              <a:rPr lang="en-US" dirty="0" smtClean="0"/>
              <a:t>  Was once mass marketed, but now can be niched </a:t>
            </a:r>
          </a:p>
          <a:p>
            <a:pPr lvl="2"/>
            <a:r>
              <a:rPr lang="en-US" i="1" dirty="0" smtClean="0"/>
              <a:t>Purpose?</a:t>
            </a:r>
          </a:p>
          <a:p>
            <a:pPr lvl="4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2"/>
            <a:ext cx="8686800" cy="50066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Which type of </a:t>
            </a:r>
            <a:r>
              <a:rPr lang="en-US" u="sng" dirty="0" smtClean="0"/>
              <a:t>income</a:t>
            </a:r>
            <a:r>
              <a:rPr lang="en-US" dirty="0" smtClean="0"/>
              <a:t> is more important to business that sell expensive watches, second homes, and financial services?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Of what significance are the combined African American, Hispanic, and Asian-American populations to marketers?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recent study shows that teems are drinking more bottled water and reducing the amount of carbonated beverages they drink.  Which psychographic or lifestyle trend does this study support?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Continued….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93 percent of the U.S. population (Approx. 300 million) snacks at least once a day, how large is the market for snack food?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do you think the US conducts a census of its residents every 10 years?</a:t>
            </a:r>
          </a:p>
          <a:p>
            <a:pPr lvl="1"/>
            <a:r>
              <a:rPr lang="en-US" dirty="0" smtClean="0"/>
              <a:t>Do you think it should be more or less often?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5114866"/>
          </a:xfrm>
        </p:spPr>
        <p:txBody>
          <a:bodyPr/>
          <a:lstStyle/>
          <a:p>
            <a:r>
              <a:rPr lang="en-US" dirty="0" smtClean="0"/>
              <a:t>Situation Analysis</a:t>
            </a:r>
          </a:p>
          <a:p>
            <a:pPr lvl="1"/>
            <a:r>
              <a:rPr lang="en-US" dirty="0" smtClean="0"/>
              <a:t>SWOT </a:t>
            </a:r>
            <a:br>
              <a:rPr lang="en-US" dirty="0" smtClean="0"/>
            </a:br>
            <a:r>
              <a:rPr lang="en-US" dirty="0" smtClean="0"/>
              <a:t>(PEST as an external driver)</a:t>
            </a:r>
          </a:p>
          <a:p>
            <a:pPr marL="118872" indent="0">
              <a:buNone/>
            </a:pPr>
            <a:r>
              <a:rPr lang="en-US" sz="2400" dirty="0" smtClean="0"/>
              <a:t>Internal</a:t>
            </a:r>
          </a:p>
          <a:p>
            <a:pPr marL="118872" indent="0">
              <a:buNone/>
            </a:pPr>
            <a:r>
              <a:rPr lang="en-US" dirty="0" smtClean="0"/>
              <a:t>Strength 			Weakness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sz="2400" dirty="0" smtClean="0"/>
              <a:t>External</a:t>
            </a:r>
          </a:p>
          <a:p>
            <a:pPr marL="118872" indent="0">
              <a:buNone/>
            </a:pPr>
            <a:r>
              <a:rPr lang="en-US" dirty="0" smtClean="0"/>
              <a:t>Opportunities and Threats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00050" indent="-400050">
              <a:buClr>
                <a:schemeClr val="accent5">
                  <a:lumMod val="50000"/>
                </a:schemeClr>
              </a:buClr>
              <a:buAutoNum type="romanUcPeriod"/>
            </a:pPr>
            <a:r>
              <a:rPr lang="en-US" dirty="0" smtClean="0"/>
              <a:t>Executive Summary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AutoNum type="romanUcPeriod"/>
            </a:pPr>
            <a:r>
              <a:rPr lang="en-US" dirty="0" smtClean="0"/>
              <a:t>Situation Analysis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SWOT Analysis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Environmental Scan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Font typeface="+mj-lt"/>
              <a:buAutoNum type="romanUcPeriod"/>
            </a:pPr>
            <a:r>
              <a:rPr lang="en-US" dirty="0" smtClean="0"/>
              <a:t>Goals and Objective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Company’s Mission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Marketing Objectives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Financial Objectives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Font typeface="+mj-lt"/>
              <a:buAutoNum type="romanUcPeriod"/>
            </a:pPr>
            <a:r>
              <a:rPr lang="en-US" dirty="0" smtClean="0"/>
              <a:t>Marketing Strategies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Positioning and points of difference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Marketing mix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Font typeface="+mj-lt"/>
              <a:buAutoNum type="romanUcPeriod"/>
            </a:pPr>
            <a:r>
              <a:rPr lang="en-US" dirty="0" smtClean="0"/>
              <a:t>Implementation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Organization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Activities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Timetables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36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442983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000" dirty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Marketing Plan in Detail</a:t>
            </a:r>
          </a:p>
        </p:txBody>
      </p:sp>
    </p:spTree>
    <p:extLst>
      <p:ext uri="{BB962C8B-B14F-4D97-AF65-F5344CB8AC3E}">
        <p14:creationId xmlns:p14="http://schemas.microsoft.com/office/powerpoint/2010/main" val="4096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43200" y="1743134"/>
            <a:ext cx="6324600" cy="5114866"/>
          </a:xfrm>
        </p:spPr>
        <p:txBody>
          <a:bodyPr>
            <a:normAutofit/>
          </a:bodyPr>
          <a:lstStyle/>
          <a:p>
            <a:r>
              <a:rPr lang="en-US" dirty="0" smtClean="0"/>
              <a:t>Goals and Objectives </a:t>
            </a:r>
            <a:br>
              <a:rPr lang="en-US" dirty="0" smtClean="0"/>
            </a:br>
            <a:r>
              <a:rPr lang="en-US" dirty="0" smtClean="0"/>
              <a:t>(Will return to Mission statement)</a:t>
            </a:r>
          </a:p>
          <a:p>
            <a:pPr lvl="1"/>
            <a:r>
              <a:rPr lang="en-US" dirty="0" smtClean="0"/>
              <a:t>Marketing Objectives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Financial Objectives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00050" indent="-400050">
              <a:buClr>
                <a:schemeClr val="accent5">
                  <a:lumMod val="50000"/>
                </a:schemeClr>
              </a:buClr>
              <a:buAutoNum type="romanUcPeriod"/>
            </a:pPr>
            <a:r>
              <a:rPr lang="en-US" dirty="0" smtClean="0"/>
              <a:t>Executive Summary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AutoNum type="romanUcPeriod"/>
            </a:pPr>
            <a:r>
              <a:rPr lang="en-US" dirty="0" smtClean="0"/>
              <a:t>Situation Analysis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SWOT Analysis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Environmental Scan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Font typeface="+mj-lt"/>
              <a:buAutoNum type="romanUcPeriod"/>
            </a:pPr>
            <a:r>
              <a:rPr lang="en-US" dirty="0" smtClean="0"/>
              <a:t>Goals and Objective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Company’s Mission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Marketing Objectives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Financial Objectives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Font typeface="+mj-lt"/>
              <a:buAutoNum type="romanUcPeriod"/>
            </a:pPr>
            <a:r>
              <a:rPr lang="en-US" dirty="0" smtClean="0"/>
              <a:t>Marketing Strategies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Positioning and points of difference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Marketing mix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Font typeface="+mj-lt"/>
              <a:buAutoNum type="romanUcPeriod"/>
            </a:pPr>
            <a:r>
              <a:rPr lang="en-US" dirty="0" smtClean="0"/>
              <a:t>Implementation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Organization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Activities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dirty="0" smtClean="0"/>
              <a:t>Timetables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37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442983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000" dirty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Marketing Plan in Detail</a:t>
            </a:r>
          </a:p>
        </p:txBody>
      </p:sp>
      <p:pic>
        <p:nvPicPr>
          <p:cNvPr id="1027" name="Picture 3" descr="F:\Marketing\Chapter 2\Objectives_acrony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97" y="2738846"/>
            <a:ext cx="6324600" cy="411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43200" y="1743134"/>
            <a:ext cx="6324600" cy="5114866"/>
          </a:xfrm>
        </p:spPr>
        <p:txBody>
          <a:bodyPr>
            <a:normAutofit/>
          </a:bodyPr>
          <a:lstStyle/>
          <a:p>
            <a:r>
              <a:rPr lang="en-US" dirty="0" smtClean="0"/>
              <a:t>Marketing Strategies</a:t>
            </a:r>
          </a:p>
          <a:p>
            <a:pPr lvl="1"/>
            <a:r>
              <a:rPr lang="en-US" dirty="0" smtClean="0"/>
              <a:t>Positioning and Points of Difference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Marketing </a:t>
            </a:r>
            <a:r>
              <a:rPr lang="en-US" dirty="0" smtClean="0"/>
              <a:t>Mix</a:t>
            </a:r>
          </a:p>
          <a:p>
            <a:pPr lvl="1"/>
            <a:r>
              <a:rPr lang="en-US" dirty="0" smtClean="0"/>
              <a:t>The marketing mix can help create points of difference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00050" indent="-400050">
              <a:buClr>
                <a:schemeClr val="accent5">
                  <a:lumMod val="50000"/>
                </a:schemeClr>
              </a:buClr>
              <a:buAutoNum type="romanUcPeriod"/>
            </a:pPr>
            <a:r>
              <a:rPr lang="en-US" sz="1600" dirty="0" smtClean="0"/>
              <a:t>Executive Summary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AutoNum type="romanUcPeriod"/>
            </a:pPr>
            <a:r>
              <a:rPr lang="en-US" sz="1600" dirty="0" smtClean="0"/>
              <a:t>Situation Analysis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SWOT Analysis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Environmental Scan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Font typeface="+mj-lt"/>
              <a:buAutoNum type="romanUcPeriod"/>
            </a:pPr>
            <a:r>
              <a:rPr lang="en-US" sz="1600" dirty="0" smtClean="0"/>
              <a:t>Goals and Objective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Company’s Mission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Marketing Objectives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Financial Objectives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Font typeface="+mj-lt"/>
              <a:buAutoNum type="romanUcPeriod"/>
            </a:pPr>
            <a:r>
              <a:rPr lang="en-US" sz="1600" dirty="0" smtClean="0"/>
              <a:t>Marketing Strategies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Positioning and points of difference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Marketing mix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Font typeface="+mj-lt"/>
              <a:buAutoNum type="romanUcPeriod"/>
            </a:pPr>
            <a:r>
              <a:rPr lang="en-US" sz="1600" dirty="0" smtClean="0"/>
              <a:t>Implementation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Organization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Activities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Timetables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38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442983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000" dirty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Marketing Plan in Detail</a:t>
            </a:r>
          </a:p>
        </p:txBody>
      </p:sp>
      <p:pic>
        <p:nvPicPr>
          <p:cNvPr id="2050" name="Picture 2" descr="F:\Marketing\Chapter 2\marketing_objectives_by_st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80" y="2404206"/>
            <a:ext cx="6673402" cy="44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43200" y="1743134"/>
            <a:ext cx="6324600" cy="51148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Organization</a:t>
            </a:r>
          </a:p>
          <a:p>
            <a:pPr lvl="2"/>
            <a:r>
              <a:rPr lang="en-US" dirty="0" smtClean="0"/>
              <a:t>Financial resources, management, and staffing</a:t>
            </a:r>
            <a:endParaRPr lang="en-US" dirty="0"/>
          </a:p>
          <a:p>
            <a:pPr lvl="1"/>
            <a:r>
              <a:rPr lang="en-US" dirty="0" smtClean="0"/>
              <a:t>Activities</a:t>
            </a:r>
          </a:p>
          <a:p>
            <a:pPr lvl="2"/>
            <a:r>
              <a:rPr lang="en-US" dirty="0" smtClean="0"/>
              <a:t>Job Assignments</a:t>
            </a:r>
          </a:p>
          <a:p>
            <a:pPr lvl="2"/>
            <a:r>
              <a:rPr lang="en-US" dirty="0" smtClean="0"/>
              <a:t>Sales forecasts</a:t>
            </a:r>
          </a:p>
          <a:p>
            <a:pPr lvl="2"/>
            <a:r>
              <a:rPr lang="en-US" dirty="0" smtClean="0"/>
              <a:t>Budgets</a:t>
            </a:r>
          </a:p>
          <a:p>
            <a:pPr lvl="2"/>
            <a:r>
              <a:rPr lang="en-US" dirty="0" smtClean="0"/>
              <a:t>Details of each activity</a:t>
            </a:r>
            <a:endParaRPr lang="en-US" dirty="0"/>
          </a:p>
          <a:p>
            <a:pPr lvl="1"/>
            <a:r>
              <a:rPr lang="en-US" dirty="0" smtClean="0"/>
              <a:t>Timetable</a:t>
            </a:r>
          </a:p>
          <a:p>
            <a:pPr lvl="2"/>
            <a:r>
              <a:rPr lang="en-US" dirty="0" smtClean="0"/>
              <a:t>What will be introduced when and when it is expected that it will be completed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00050" indent="-400050">
              <a:buClr>
                <a:schemeClr val="accent5">
                  <a:lumMod val="50000"/>
                </a:schemeClr>
              </a:buClr>
              <a:buAutoNum type="romanUcPeriod"/>
            </a:pPr>
            <a:r>
              <a:rPr lang="en-US" sz="1600" dirty="0" smtClean="0"/>
              <a:t>Executive Summary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AutoNum type="romanUcPeriod"/>
            </a:pPr>
            <a:r>
              <a:rPr lang="en-US" sz="1600" dirty="0" smtClean="0"/>
              <a:t>Situation Analysis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SWOT Analysis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Environmental Scan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Font typeface="+mj-lt"/>
              <a:buAutoNum type="romanUcPeriod"/>
            </a:pPr>
            <a:r>
              <a:rPr lang="en-US" sz="1600" dirty="0" smtClean="0"/>
              <a:t>Goals and Objective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Company’s Mission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Marketing Objectives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Financial Objectives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Font typeface="+mj-lt"/>
              <a:buAutoNum type="romanUcPeriod"/>
            </a:pPr>
            <a:r>
              <a:rPr lang="en-US" sz="1600" dirty="0" smtClean="0"/>
              <a:t>Marketing Strategies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Positioning and points of difference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Marketing mix</a:t>
            </a:r>
          </a:p>
          <a:p>
            <a:pPr marL="400050" indent="-400050">
              <a:buClr>
                <a:schemeClr val="accent5">
                  <a:lumMod val="50000"/>
                </a:schemeClr>
              </a:buClr>
              <a:buFont typeface="+mj-lt"/>
              <a:buAutoNum type="romanUcPeriod"/>
            </a:pPr>
            <a:r>
              <a:rPr lang="en-US" sz="1600" dirty="0" smtClean="0"/>
              <a:t>Implementation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Organization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Activities</a:t>
            </a:r>
          </a:p>
          <a:p>
            <a:pPr marL="857250" lvl="1" indent="-400050"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400" dirty="0" smtClean="0"/>
              <a:t>Timetables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39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442983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000" dirty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Marketing Plan in Detail</a:t>
            </a:r>
          </a:p>
        </p:txBody>
      </p:sp>
    </p:spTree>
    <p:extLst>
      <p:ext uri="{BB962C8B-B14F-4D97-AF65-F5344CB8AC3E}">
        <p14:creationId xmlns:p14="http://schemas.microsoft.com/office/powerpoint/2010/main" val="17906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SWOT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Environmental Scan</a:t>
            </a:r>
          </a:p>
          <a:p>
            <a:r>
              <a:rPr lang="en-US" dirty="0" smtClean="0"/>
              <a:t>Political</a:t>
            </a:r>
          </a:p>
          <a:p>
            <a:r>
              <a:rPr lang="en-US" dirty="0" smtClean="0"/>
              <a:t>Economic</a:t>
            </a:r>
          </a:p>
          <a:p>
            <a:r>
              <a:rPr lang="en-US" dirty="0" smtClean="0"/>
              <a:t>Socio-Cultural</a:t>
            </a:r>
          </a:p>
          <a:p>
            <a:pPr lvl="1"/>
            <a:r>
              <a:rPr lang="en-US" dirty="0" smtClean="0"/>
              <a:t>Based on customers and potential customers</a:t>
            </a:r>
          </a:p>
          <a:p>
            <a:pPr lvl="2"/>
            <a:r>
              <a:rPr lang="en-US" dirty="0" smtClean="0"/>
              <a:t>Lifestyles, attitudes, opinions,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Technological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SWOT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Strengths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Weaknesses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SWOT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Opportunities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Threats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a Marketing Plan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Plan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formal, written document that directs a company’s activities for a specific period of time</a:t>
            </a:r>
          </a:p>
          <a:p>
            <a:r>
              <a:rPr lang="en-US" dirty="0" smtClean="0"/>
              <a:t>Details analysis and research efforts and provides a roadmap for how a product will enter the market, advertised, and sold</a:t>
            </a:r>
          </a:p>
          <a:p>
            <a:pPr lvl="1"/>
            <a:r>
              <a:rPr lang="en-US" dirty="0" smtClean="0"/>
              <a:t>4 P’s, goals, objectives, and strategies</a:t>
            </a:r>
          </a:p>
          <a:p>
            <a:pPr lvl="1"/>
            <a:r>
              <a:rPr lang="en-US" dirty="0" smtClean="0"/>
              <a:t>Small </a:t>
            </a:r>
            <a:r>
              <a:rPr lang="en-US" dirty="0" err="1" smtClean="0"/>
              <a:t>vs</a:t>
            </a:r>
            <a:r>
              <a:rPr lang="en-US" dirty="0" smtClean="0"/>
              <a:t> Large Companies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Marketing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</a:p>
          <a:p>
            <a:pPr lvl="1"/>
            <a:r>
              <a:rPr lang="en-US" dirty="0" smtClean="0"/>
              <a:t>A brief overview of the entire marketing plan</a:t>
            </a:r>
          </a:p>
          <a:p>
            <a:pPr lvl="1"/>
            <a:r>
              <a:rPr lang="en-US" dirty="0" smtClean="0"/>
              <a:t>Addresses each topic in the plan</a:t>
            </a:r>
          </a:p>
          <a:p>
            <a:pPr lvl="1"/>
            <a:r>
              <a:rPr lang="en-US" dirty="0" smtClean="0"/>
              <a:t>Gives an explanation  of the costs involved in implementing a plan</a:t>
            </a:r>
          </a:p>
          <a:p>
            <a:pPr lvl="1"/>
            <a:r>
              <a:rPr lang="en-US" dirty="0" smtClean="0"/>
              <a:t>May also include other information for outsiders</a:t>
            </a:r>
          </a:p>
          <a:p>
            <a:pPr lvl="2"/>
            <a:r>
              <a:rPr lang="en-US" dirty="0" smtClean="0"/>
              <a:t>Example: investors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0A5F-5667-4943-BE93-7BDEEFDF03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2882</TotalTime>
  <Words>2064</Words>
  <Application>Microsoft Office PowerPoint</Application>
  <PresentationFormat>On-screen Show (4:3)</PresentationFormat>
  <Paragraphs>392</Paragraphs>
  <Slides>39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Module</vt:lpstr>
      <vt:lpstr>The Marketing Plan</vt:lpstr>
      <vt:lpstr>Marketing Planning</vt:lpstr>
      <vt:lpstr>Internal SWOT Analysis</vt:lpstr>
      <vt:lpstr>External SWOT Analysis</vt:lpstr>
      <vt:lpstr>Internal SWOT Analysis</vt:lpstr>
      <vt:lpstr>External SWOT Analysis</vt:lpstr>
      <vt:lpstr>Writing a Marketing Plan</vt:lpstr>
      <vt:lpstr>Marketing Plan</vt:lpstr>
      <vt:lpstr>Elements of a Marketing Plan</vt:lpstr>
      <vt:lpstr>Elements of a Marketing Plan</vt:lpstr>
      <vt:lpstr>Elements of a Marketing Plan</vt:lpstr>
      <vt:lpstr>Elements of a Marketing Plan</vt:lpstr>
      <vt:lpstr>Elements of a Marketing Plan</vt:lpstr>
      <vt:lpstr>PowerPoint Presentation</vt:lpstr>
      <vt:lpstr>Evaluation</vt:lpstr>
      <vt:lpstr>Review – to Hand in!</vt:lpstr>
      <vt:lpstr>Review- Application</vt:lpstr>
      <vt:lpstr>Market Segmentation</vt:lpstr>
      <vt:lpstr>Identifying and Analyzing Markets</vt:lpstr>
      <vt:lpstr>Market Segmentation</vt:lpstr>
      <vt:lpstr>Market Segmentation Continued…</vt:lpstr>
      <vt:lpstr>PowerPoint Presentation</vt:lpstr>
      <vt:lpstr>Demographics</vt:lpstr>
      <vt:lpstr>Demographics Continued…</vt:lpstr>
      <vt:lpstr>Demographics Continued…</vt:lpstr>
      <vt:lpstr>PowerPoint Presentation</vt:lpstr>
      <vt:lpstr>Geographics</vt:lpstr>
      <vt:lpstr>Geographics Continued….</vt:lpstr>
      <vt:lpstr>Geographics Continued….</vt:lpstr>
      <vt:lpstr>Psychographics</vt:lpstr>
      <vt:lpstr>Psychographics</vt:lpstr>
      <vt:lpstr>Behavioral</vt:lpstr>
      <vt:lpstr>Mass Marketing vs Segmentation</vt:lpstr>
      <vt:lpstr>Review</vt:lpstr>
      <vt:lpstr>Review Continued….</vt:lpstr>
      <vt:lpstr>Outline</vt:lpstr>
      <vt:lpstr>Outline</vt:lpstr>
      <vt:lpstr>Outline</vt:lpstr>
      <vt:lpstr>Outline</vt:lpstr>
    </vt:vector>
  </TitlesOfParts>
  <Company>SCRIC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Marketing Plan</dc:title>
  <dc:creator>Administrator</dc:creator>
  <cp:lastModifiedBy>Administrator</cp:lastModifiedBy>
  <cp:revision>69</cp:revision>
  <cp:lastPrinted>2013-11-03T22:59:51Z</cp:lastPrinted>
  <dcterms:created xsi:type="dcterms:W3CDTF">2013-10-21T13:10:54Z</dcterms:created>
  <dcterms:modified xsi:type="dcterms:W3CDTF">2013-11-25T14:50:44Z</dcterms:modified>
</cp:coreProperties>
</file>