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2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4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28D8-BA37-425E-8D79-F98B6ECEF27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31BB-C61B-44BB-AE95-42CF4ED0D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6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28D8-BA37-425E-8D79-F98B6ECEF27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31BB-C61B-44BB-AE95-42CF4ED0D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74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28D8-BA37-425E-8D79-F98B6ECEF27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31BB-C61B-44BB-AE95-42CF4ED0D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3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28D8-BA37-425E-8D79-F98B6ECEF27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31BB-C61B-44BB-AE95-42CF4ED0D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6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28D8-BA37-425E-8D79-F98B6ECEF27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31BB-C61B-44BB-AE95-42CF4ED0D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48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28D8-BA37-425E-8D79-F98B6ECEF27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31BB-C61B-44BB-AE95-42CF4ED0D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68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28D8-BA37-425E-8D79-F98B6ECEF27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31BB-C61B-44BB-AE95-42CF4ED0D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1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28D8-BA37-425E-8D79-F98B6ECEF27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31BB-C61B-44BB-AE95-42CF4ED0D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1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28D8-BA37-425E-8D79-F98B6ECEF27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31BB-C61B-44BB-AE95-42CF4ED0D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5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28D8-BA37-425E-8D79-F98B6ECEF27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31BB-C61B-44BB-AE95-42CF4ED0D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1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28D8-BA37-425E-8D79-F98B6ECEF27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31BB-C61B-44BB-AE95-42CF4ED0D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8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E28D8-BA37-425E-8D79-F98B6ECEF27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331BB-C61B-44BB-AE95-42CF4ED0D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0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Fluid Power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PoE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94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Hydraulic Amplification of Force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𝑂𝑢𝑡𝑝𝑢𝑡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𝐹𝑜𝑟𝑐𝑒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𝐼𝑛𝑝𝑢𝑡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𝐹𝑜𝑟𝑐𝑒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𝑑𝑖𝑠𝑡𝑎𝑛𝑐𝑒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𝑚𝑜𝑣𝑒𝑑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𝑏𝑦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𝑜𝑢𝑡𝑝𝑢𝑡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𝑓𝑜𝑟𝑐𝑒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𝑑𝑖𝑠𝑡𝑎𝑛𝑐𝑒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𝑚𝑜𝑣𝑒𝑑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𝑏𝑦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𝑖𝑛𝑝𝑢𝑡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𝑓𝑜𝑟𝑐𝑒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= 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𝑜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3" t="31920" r="48421" b="16294"/>
          <a:stretch/>
        </p:blipFill>
        <p:spPr bwMode="auto">
          <a:xfrm>
            <a:off x="3690257" y="2895600"/>
            <a:ext cx="5453743" cy="378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618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0095"/>
            <a:ext cx="8229600" cy="184730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A barber raises his customer’s chair by applying a force of 150N to a hydraulic piston of area 0.01 m</a:t>
            </a:r>
            <a:r>
              <a:rPr lang="en-US" baseline="30000" dirty="0"/>
              <a:t>2</a:t>
            </a:r>
            <a:r>
              <a:rPr lang="en-US" dirty="0"/>
              <a:t>. If the chair is attached to a piston of area 0.1 m</a:t>
            </a:r>
            <a:r>
              <a:rPr lang="en-US" baseline="30000" dirty="0"/>
              <a:t>2</a:t>
            </a:r>
            <a:r>
              <a:rPr lang="en-US" dirty="0"/>
              <a:t>, how massive a customer can the chair raise? Assume the chair itself has a mass of 5 kg.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barb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33600"/>
            <a:ext cx="3219450" cy="3467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6021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17525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A hydraulic system is used to lift a 2000-kg vehicle in an auto garage. If the vehicle sits on a piston of area 0.5 square meter, and a force is applied to a piston of area 0.03 square meters, what is the minimum force that must be applied to lift the vehicle?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" r="12601" b="13887"/>
          <a:stretch/>
        </p:blipFill>
        <p:spPr>
          <a:xfrm>
            <a:off x="5338549" y="2590800"/>
            <a:ext cx="3537009" cy="208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1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use of a confined fluid flowing under pressure to transmit power from one location to another.</a:t>
            </a:r>
          </a:p>
          <a:p>
            <a:endParaRPr lang="en-US" dirty="0"/>
          </a:p>
          <a:p>
            <a:r>
              <a:rPr lang="en-US" dirty="0" smtClean="0"/>
              <a:t>Gases -&gt; Pneumatics</a:t>
            </a:r>
          </a:p>
          <a:p>
            <a:endParaRPr lang="en-US" dirty="0"/>
          </a:p>
          <a:p>
            <a:r>
              <a:rPr lang="en-US" dirty="0" smtClean="0"/>
              <a:t>Liquids -&gt; Hydraulics</a:t>
            </a:r>
          </a:p>
        </p:txBody>
      </p:sp>
      <p:pic>
        <p:nvPicPr>
          <p:cNvPr id="6146" name="Picture 2" descr="http://sunextools.net/wp-content/uploads/2013/04/Buy-Quality-Pneumatic-Air-Tools-And-Accessor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20738"/>
            <a:ext cx="26289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rintechchrome.com/images/heavy_equ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0"/>
            <a:ext cx="16097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601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Principles of Fluid Power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153400" cy="1752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Area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𝑐𝑖𝑟𝑐𝑙𝑒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π</m:t>
                      </m:r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153400" cy="1752600"/>
              </a:xfrm>
              <a:blipFill rotWithShape="1">
                <a:blip r:embed="rId2"/>
                <a:stretch>
                  <a:fillRect l="-1644" t="-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7086600" y="2782272"/>
            <a:ext cx="918376" cy="3343152"/>
            <a:chOff x="6854024" y="2743200"/>
            <a:chExt cx="918376" cy="3343152"/>
          </a:xfrm>
        </p:grpSpPr>
        <p:sp>
          <p:nvSpPr>
            <p:cNvPr id="26" name="Can 25"/>
            <p:cNvSpPr/>
            <p:nvPr/>
          </p:nvSpPr>
          <p:spPr>
            <a:xfrm rot="10800000">
              <a:off x="7196924" y="5668162"/>
              <a:ext cx="228600" cy="418190"/>
            </a:xfrm>
            <a:prstGeom prst="can">
              <a:avLst>
                <a:gd name="adj" fmla="val 25652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58000" y="3522634"/>
              <a:ext cx="914400" cy="2133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n 21"/>
            <p:cNvSpPr/>
            <p:nvPr/>
          </p:nvSpPr>
          <p:spPr>
            <a:xfrm>
              <a:off x="6854024" y="4072848"/>
              <a:ext cx="914400" cy="381000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Can 22"/>
            <p:cNvSpPr/>
            <p:nvPr/>
          </p:nvSpPr>
          <p:spPr>
            <a:xfrm>
              <a:off x="6858000" y="5520648"/>
              <a:ext cx="914400" cy="209550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Can 24"/>
            <p:cNvSpPr/>
            <p:nvPr/>
          </p:nvSpPr>
          <p:spPr>
            <a:xfrm>
              <a:off x="6854024" y="2743200"/>
              <a:ext cx="914400" cy="209550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204377" y="3619169"/>
              <a:ext cx="213693" cy="5140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an 23"/>
            <p:cNvSpPr/>
            <p:nvPr/>
          </p:nvSpPr>
          <p:spPr>
            <a:xfrm>
              <a:off x="6854024" y="3417859"/>
              <a:ext cx="914400" cy="209550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204377" y="2952750"/>
              <a:ext cx="213693" cy="5140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3564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Principles of Fluid Power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6477000" cy="4525963"/>
              </a:xfrm>
            </p:spPr>
            <p:txBody>
              <a:bodyPr/>
              <a:lstStyle/>
              <a:p>
                <a:r>
                  <a:rPr lang="en-US" sz="2400" dirty="0" smtClean="0"/>
                  <a:t>Force - is a push or pull that acts on an object, causing that object to move, change its motion, or deform in some way.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𝐹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𝑚𝑎𝑠𝑠</m:t>
                      </m:r>
                      <m:r>
                        <a:rPr lang="en-US" sz="2000" b="0" i="1" smtClean="0">
                          <a:latin typeface="Cambria Math"/>
                        </a:rPr>
                        <m:t> ×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𝑎𝑐𝑐𝑒𝑙𝑒𝑟𝑎𝑡𝑖𝑜𝑛</m:t>
                      </m:r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Units: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1 N = 0.225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𝑙𝑏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6477000" cy="4525963"/>
              </a:xfrm>
              <a:blipFill rotWithShape="1">
                <a:blip r:embed="rId2"/>
                <a:stretch>
                  <a:fillRect l="-1223" t="-1078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7086600" y="2782272"/>
            <a:ext cx="918376" cy="3343152"/>
            <a:chOff x="6854024" y="2743200"/>
            <a:chExt cx="918376" cy="3343152"/>
          </a:xfrm>
        </p:grpSpPr>
        <p:sp>
          <p:nvSpPr>
            <p:cNvPr id="5" name="Can 4"/>
            <p:cNvSpPr/>
            <p:nvPr/>
          </p:nvSpPr>
          <p:spPr>
            <a:xfrm rot="10800000">
              <a:off x="7196924" y="5668162"/>
              <a:ext cx="228600" cy="418190"/>
            </a:xfrm>
            <a:prstGeom prst="can">
              <a:avLst>
                <a:gd name="adj" fmla="val 25652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8000" y="3522634"/>
              <a:ext cx="914400" cy="2133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an 6"/>
            <p:cNvSpPr/>
            <p:nvPr/>
          </p:nvSpPr>
          <p:spPr>
            <a:xfrm>
              <a:off x="6854024" y="4072848"/>
              <a:ext cx="914400" cy="381000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Can 7"/>
            <p:cNvSpPr/>
            <p:nvPr/>
          </p:nvSpPr>
          <p:spPr>
            <a:xfrm>
              <a:off x="6858000" y="5520648"/>
              <a:ext cx="914400" cy="209550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Can 8"/>
            <p:cNvSpPr/>
            <p:nvPr/>
          </p:nvSpPr>
          <p:spPr>
            <a:xfrm>
              <a:off x="6854024" y="2743200"/>
              <a:ext cx="914400" cy="209550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204377" y="3619169"/>
              <a:ext cx="213693" cy="5140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an 10"/>
            <p:cNvSpPr/>
            <p:nvPr/>
          </p:nvSpPr>
          <p:spPr>
            <a:xfrm>
              <a:off x="6854024" y="3417859"/>
              <a:ext cx="914400" cy="209550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204377" y="2952750"/>
              <a:ext cx="213693" cy="5140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6554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Principles of Fluid Power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fontScale="40000" lnSpcReduction="20000"/>
              </a:bodyPr>
              <a:lstStyle/>
              <a:p>
                <a:r>
                  <a:rPr lang="en-US" sz="4200" dirty="0" smtClean="0"/>
                  <a:t>Pressure -a type of load that occurs when a force is distributed across an area and acts perpendicular to the surface.</a:t>
                </a:r>
              </a:p>
              <a:p>
                <a:endParaRPr lang="en-US" sz="42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b="0" i="1" smtClean="0">
                          <a:latin typeface="Cambria Math"/>
                        </a:rPr>
                        <m:t>𝑝𝑟𝑒𝑠𝑠𝑢𝑟𝑒</m:t>
                      </m:r>
                      <m:r>
                        <a:rPr lang="en-US" sz="4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b="0" i="1" smtClean="0">
                              <a:latin typeface="Cambria Math"/>
                            </a:rPr>
                            <m:t>𝐹𝑜𝑟𝑐𝑒</m:t>
                          </m:r>
                        </m:num>
                        <m:den>
                          <m:r>
                            <a:rPr lang="en-US" sz="4200" b="0" i="1" smtClean="0">
                              <a:latin typeface="Cambria Math"/>
                            </a:rPr>
                            <m:t>𝐴𝑟𝑒𝑎</m:t>
                          </m:r>
                        </m:den>
                      </m:f>
                    </m:oMath>
                  </m:oMathPara>
                </a14:m>
                <a:endParaRPr lang="en-US" sz="4200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sz="4000" dirty="0" smtClean="0"/>
                  <a:t>Units:</a:t>
                </a:r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	</a:t>
                </a:r>
                <a:r>
                  <a:rPr lang="en-US" sz="4000" dirty="0" smtClean="0"/>
                  <a:t>US customary units   -&gt;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𝑙𝑏</m:t>
                        </m:r>
                      </m:num>
                      <m:den>
                        <m:sSup>
                          <m:sSup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𝑖𝑛𝑐h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 smtClean="0"/>
                  <a:t>   or PSI</a:t>
                </a:r>
                <a:endParaRPr lang="en-US" sz="4000" dirty="0"/>
              </a:p>
              <a:p>
                <a:endParaRPr lang="en-US" sz="4000" dirty="0" smtClean="0"/>
              </a:p>
              <a:p>
                <a:pPr marL="0" indent="0">
                  <a:buNone/>
                </a:pPr>
                <a:r>
                  <a:rPr lang="en-US" sz="4000" dirty="0" smtClean="0"/>
                  <a:t>	Metric units  -&gt;  1 Pascal (Pa) =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/>
                      </a:rPr>
                      <m:t>1</m:t>
                    </m:r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𝑁</m:t>
                        </m:r>
                      </m:num>
                      <m:den>
                        <m:sSup>
                          <m:sSup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4000" dirty="0" smtClean="0"/>
              </a:p>
              <a:p>
                <a:endParaRPr lang="en-US" sz="4000" dirty="0" smtClean="0"/>
              </a:p>
              <a:p>
                <a:pPr marL="0" indent="0">
                  <a:buNone/>
                </a:pPr>
                <a:r>
                  <a:rPr lang="en-US" sz="4000" dirty="0" smtClean="0"/>
                  <a:t>	Standard Pressure :</a:t>
                </a:r>
                <a:endParaRPr lang="en-US" sz="4000" dirty="0"/>
              </a:p>
              <a:p>
                <a:pPr marL="0" indent="0">
                  <a:buNone/>
                </a:pPr>
                <a:r>
                  <a:rPr lang="pt-BR" sz="4000" dirty="0"/>
                  <a:t>	</a:t>
                </a:r>
                <a:r>
                  <a:rPr lang="pt-BR" sz="4000" dirty="0" smtClean="0"/>
                  <a:t>	1 atm = 1.01325 bar </a:t>
                </a:r>
              </a:p>
              <a:p>
                <a:pPr marL="0" indent="0">
                  <a:buNone/>
                </a:pPr>
                <a:r>
                  <a:rPr lang="pt-BR" sz="4000" dirty="0"/>
                  <a:t> </a:t>
                </a:r>
                <a:r>
                  <a:rPr lang="pt-BR" sz="4000" dirty="0" smtClean="0"/>
                  <a:t>            	                               = 33.9 ft H2O </a:t>
                </a:r>
              </a:p>
              <a:p>
                <a:pPr marL="0" indent="0">
                  <a:buNone/>
                </a:pPr>
                <a:r>
                  <a:rPr lang="pt-BR" sz="4000" dirty="0"/>
                  <a:t> </a:t>
                </a:r>
                <a:r>
                  <a:rPr lang="pt-BR" sz="4000" dirty="0" smtClean="0"/>
                  <a:t>                                                  = 29.92 in. Hg </a:t>
                </a:r>
              </a:p>
              <a:p>
                <a:pPr marL="0" indent="0">
                  <a:buNone/>
                </a:pPr>
                <a:r>
                  <a:rPr lang="pt-BR" sz="4000" dirty="0"/>
                  <a:t> </a:t>
                </a:r>
                <a:r>
                  <a:rPr lang="pt-BR" sz="4000" dirty="0" smtClean="0"/>
                  <a:t>                                                  = 760 mm Hg</a:t>
                </a:r>
              </a:p>
              <a:p>
                <a:pPr marL="0" indent="0">
                  <a:buNone/>
                </a:pPr>
                <a:r>
                  <a:rPr lang="pt-BR" sz="4000" dirty="0"/>
                  <a:t> </a:t>
                </a:r>
                <a:r>
                  <a:rPr lang="pt-BR" sz="4000" dirty="0" smtClean="0"/>
                  <a:t>                                                  = 101,325 Pa</a:t>
                </a:r>
              </a:p>
              <a:p>
                <a:pPr marL="0" indent="0">
                  <a:buNone/>
                </a:pPr>
                <a:r>
                  <a:rPr lang="pt-BR" sz="4000" dirty="0" smtClean="0"/>
                  <a:t>                                                   = 14.7 psi 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296" t="-1212" b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7086600" y="2782272"/>
            <a:ext cx="918376" cy="3343152"/>
            <a:chOff x="6854024" y="2743200"/>
            <a:chExt cx="918376" cy="3343152"/>
          </a:xfrm>
        </p:grpSpPr>
        <p:sp>
          <p:nvSpPr>
            <p:cNvPr id="5" name="Can 4"/>
            <p:cNvSpPr/>
            <p:nvPr/>
          </p:nvSpPr>
          <p:spPr>
            <a:xfrm rot="10800000">
              <a:off x="7196924" y="5668162"/>
              <a:ext cx="228600" cy="418190"/>
            </a:xfrm>
            <a:prstGeom prst="can">
              <a:avLst>
                <a:gd name="adj" fmla="val 25652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8000" y="3522634"/>
              <a:ext cx="914400" cy="2133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an 6"/>
            <p:cNvSpPr/>
            <p:nvPr/>
          </p:nvSpPr>
          <p:spPr>
            <a:xfrm>
              <a:off x="6854024" y="4072848"/>
              <a:ext cx="914400" cy="381000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Can 7"/>
            <p:cNvSpPr/>
            <p:nvPr/>
          </p:nvSpPr>
          <p:spPr>
            <a:xfrm>
              <a:off x="6858000" y="5520648"/>
              <a:ext cx="914400" cy="209550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Can 8"/>
            <p:cNvSpPr/>
            <p:nvPr/>
          </p:nvSpPr>
          <p:spPr>
            <a:xfrm>
              <a:off x="6854024" y="2743200"/>
              <a:ext cx="914400" cy="209550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204377" y="3619169"/>
              <a:ext cx="213693" cy="5140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an 10"/>
            <p:cNvSpPr/>
            <p:nvPr/>
          </p:nvSpPr>
          <p:spPr>
            <a:xfrm>
              <a:off x="6854024" y="3417859"/>
              <a:ext cx="914400" cy="209550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204377" y="2952750"/>
              <a:ext cx="213693" cy="5140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649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52400"/>
            <a:ext cx="4038600" cy="1325562"/>
          </a:xfrm>
        </p:spPr>
        <p:txBody>
          <a:bodyPr/>
          <a:lstStyle/>
          <a:p>
            <a:r>
              <a:rPr lang="en-US" dirty="0" smtClean="0"/>
              <a:t>Blaise Pascal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924800" cy="5257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He lived </a:t>
            </a:r>
            <a:r>
              <a:rPr lang="en-US" sz="2800" dirty="0"/>
              <a:t>during </a:t>
            </a:r>
          </a:p>
          <a:p>
            <a:pPr marL="0" indent="0">
              <a:buNone/>
            </a:pPr>
            <a:r>
              <a:rPr lang="en-US" sz="2800" dirty="0" smtClean="0"/>
              <a:t>     the 17th </a:t>
            </a:r>
            <a:r>
              <a:rPr lang="en-US" sz="2800" dirty="0"/>
              <a:t>century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In 1647, Pascal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published what is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known </a:t>
            </a:r>
            <a:r>
              <a:rPr lang="en-US" sz="2800" dirty="0"/>
              <a:t>today </a:t>
            </a:r>
            <a:r>
              <a:rPr lang="en-US" sz="2800" dirty="0" smtClean="0"/>
              <a:t>as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Pascal’s law.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It </a:t>
            </a:r>
            <a:r>
              <a:rPr lang="en-US" sz="2800" dirty="0"/>
              <a:t>states that pressure exerted on a confined fluid is transmitted equally and perpendicular to all </a:t>
            </a:r>
            <a:r>
              <a:rPr lang="en-US" sz="2800" dirty="0" smtClean="0"/>
              <a:t>of </a:t>
            </a:r>
            <a:r>
              <a:rPr lang="en-US" sz="2800" dirty="0"/>
              <a:t>the interior surfaces of the fluid’s container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0" t="19420" r="13156" b="8259"/>
          <a:stretch/>
        </p:blipFill>
        <p:spPr bwMode="auto">
          <a:xfrm>
            <a:off x="3665483" y="838200"/>
            <a:ext cx="5486400" cy="395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566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Pascal’s Law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pressure within the fluid in cylinder 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) must be equal to the pressure within cylinder B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i="1" dirty="0" smtClean="0">
                    <a:latin typeface="Cambria Math"/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4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4400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4400" b="0" i="1" smtClean="0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endParaRPr lang="en-US" sz="440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48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0">
                <a:blip r:embed="rId2"/>
                <a:stretch>
                  <a:fillRect l="-1704" t="-1455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0" t="38839" r="18302" b="13839"/>
          <a:stretch/>
        </p:blipFill>
        <p:spPr bwMode="auto">
          <a:xfrm>
            <a:off x="4800600" y="2913529"/>
            <a:ext cx="3632451" cy="388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477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Pascal’s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is the output force?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5" t="33928" r="7759" b="22099"/>
          <a:stretch/>
        </p:blipFill>
        <p:spPr bwMode="auto">
          <a:xfrm>
            <a:off x="5474721" y="1905000"/>
            <a:ext cx="3554409" cy="382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192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Hydraulic Amplification of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is the output force?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0" t="40551" r="7760" b="17261"/>
          <a:stretch/>
        </p:blipFill>
        <p:spPr bwMode="auto">
          <a:xfrm>
            <a:off x="5385179" y="2133600"/>
            <a:ext cx="3581400" cy="371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435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308</Words>
  <Application>Microsoft Office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 Math</vt:lpstr>
      <vt:lpstr>Office Theme</vt:lpstr>
      <vt:lpstr>Fluid Power Systems</vt:lpstr>
      <vt:lpstr>Fluid Power</vt:lpstr>
      <vt:lpstr>Basic Principles of Fluid Power</vt:lpstr>
      <vt:lpstr>Basic Principles of Fluid Power</vt:lpstr>
      <vt:lpstr>Basic Principles of Fluid Power</vt:lpstr>
      <vt:lpstr>Blaise Pascal</vt:lpstr>
      <vt:lpstr>Pascal’s Law</vt:lpstr>
      <vt:lpstr>Pascal’s Law</vt:lpstr>
      <vt:lpstr>Hydraulic Amplification of Force</vt:lpstr>
      <vt:lpstr>Hydraulic Amplification of Force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Fluid Power Systems</dc:title>
  <dc:creator>Stephanie Perkins</dc:creator>
  <cp:lastModifiedBy>Stephanie Perkins</cp:lastModifiedBy>
  <cp:revision>22</cp:revision>
  <dcterms:created xsi:type="dcterms:W3CDTF">2015-09-26T20:55:49Z</dcterms:created>
  <dcterms:modified xsi:type="dcterms:W3CDTF">2015-09-29T12:16:19Z</dcterms:modified>
</cp:coreProperties>
</file>